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3-22T09:53:16" idx="1">
    <p:pos x="0" y="0"/>
    <p:text>Aclarar que la dedua del gobierno con el sector público es dentro del Estado y no con particulares.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3-22T10:06:16" idx="2">
    <p:pos x="0" y="0"/>
    <p:text>Habría que resolver la relación entre Deuda con el sector privado más la comercial financiera entre privados en felación a las importaciones. Y luego aclarar que significa, es decir el tiempo que nos llevará producir para exportar sin ningún beneficio para la economía argentina. Y el saldo que nos queda para importar y mantener el nivel de actividad-empleo nacional. Además hay que agregar que las exportaciones generan ganancias y que parte importante de las ganancias se giran al exterior sea como dividendos o como FAE.</p:tex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jpe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55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9493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47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14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9638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84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527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58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363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27583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004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8421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40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6991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88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70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39867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79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2954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&lt;fecha/hora&gt;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/>
            <a:r>
              <a:rPr lang="es-AR" sz="2400" b="0" strike="noStrike" spc="-1">
                <a:solidFill>
                  <a:srgbClr val="484848"/>
                </a:solidFill>
                <a:latin typeface="Source Sans Pro"/>
              </a:rPr>
              <a:t>&lt;pie de página&gt;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9F75F4FA-1625-4307-A563-1702BE7224C1}" type="slidenum">
              <a:rPr lang="es-AR" sz="2400" b="0" strike="noStrike" spc="-1" smtClean="0">
                <a:solidFill>
                  <a:srgbClr val="484848"/>
                </a:solidFill>
                <a:latin typeface="Source Sans Pro"/>
              </a:rPr>
              <a:t>‹Nº›</a:t>
            </a:fld>
            <a:endParaRPr lang="es-AR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383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2.xml"/><Relationship Id="rId5" Type="http://schemas.openxmlformats.org/officeDocument/2006/relationships/image" Target="../media/image11.jpe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0" y="394060"/>
            <a:ext cx="12306300" cy="22231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7200" b="1" strike="noStrik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 Light"/>
              </a:rPr>
              <a:t>ANALISIS DE LA DEUDA EXTERNA ARGENTINA</a:t>
            </a:r>
            <a:endParaRPr lang="es-AR" sz="7200" b="1" strike="noStrik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-1" y="-112542"/>
            <a:ext cx="12351657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3200" b="1" u="sng" strike="noStrike" spc="-1" dirty="0">
                <a:solidFill>
                  <a:srgbClr val="000000"/>
                </a:solidFill>
                <a:latin typeface="Calibri"/>
              </a:rPr>
              <a:t>Servicio de la deuda: por instrumento, sector y legislación. </a:t>
            </a:r>
            <a:endParaRPr lang="es-AR" sz="3200" b="1" u="sng" strike="noStrike" spc="-1" dirty="0">
              <a:latin typeface="Arial"/>
            </a:endParaRPr>
          </a:p>
        </p:txBody>
      </p:sp>
      <p:graphicFrame>
        <p:nvGraphicFramePr>
          <p:cNvPr id="277" name="Object 2"/>
          <p:cNvGraphicFramePr/>
          <p:nvPr>
            <p:extLst>
              <p:ext uri="{D42A27DB-BD31-4B8C-83A1-F6EECF244321}">
                <p14:modId xmlns:p14="http://schemas.microsoft.com/office/powerpoint/2010/main" val="1944027297"/>
              </p:ext>
            </p:extLst>
          </p:nvPr>
        </p:nvGraphicFramePr>
        <p:xfrm>
          <a:off x="0" y="409224"/>
          <a:ext cx="12192000" cy="6428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0" imgH="0" progId="Excel.Sheet.12">
                  <p:embed/>
                </p:oleObj>
              </mc:Choice>
              <mc:Fallback>
                <p:oleObj r:id="rId3" imgW="0" imgH="0" progId="Excel.Sheet.12">
                  <p:embed/>
                  <p:pic>
                    <p:nvPicPr>
                      <p:cNvPr id="278" name=""/>
                      <p:cNvPicPr/>
                      <p:nvPr/>
                    </p:nvPicPr>
                    <p:blipFill>
                      <a:blip r:embed="rId4">
                        <a:lum contrast="100000"/>
                      </a:blip>
                      <a:stretch/>
                    </p:blipFill>
                    <p:spPr>
                      <a:xfrm>
                        <a:off x="0" y="409224"/>
                        <a:ext cx="12192000" cy="6428936"/>
                      </a:xfrm>
                      <a:prstGeom prst="rect">
                        <a:avLst/>
                      </a:prstGeom>
                      <a:blipFill>
                        <a:blip r:embed="rId5"/>
                        <a:tile tx="0" ty="0" sx="100000" sy="100000" flip="none" algn="tl"/>
                      </a:blip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0" y="0"/>
            <a:ext cx="12685486" cy="57677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b="1" u="sng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Exportaciones anuales desde 2011 hasta 2019: por grandes </a:t>
            </a:r>
            <a:r>
              <a:rPr lang="es-ES" sz="3200" b="1" u="sng" strike="noStrike" spc="-1" dirty="0">
                <a:solidFill>
                  <a:srgbClr val="000000"/>
                </a:solidFill>
                <a:latin typeface="Trebuchet MS"/>
              </a:rPr>
              <a:t>rubros</a:t>
            </a:r>
            <a:r>
              <a:rPr lang="es-ES" sz="2800" b="1" u="sng" strike="noStrike" spc="-1" dirty="0">
                <a:solidFill>
                  <a:srgbClr val="000000"/>
                </a:solidFill>
                <a:latin typeface="Trebuchet MS"/>
              </a:rPr>
              <a:t>.</a:t>
            </a:r>
          </a:p>
        </p:txBody>
      </p:sp>
      <p:pic>
        <p:nvPicPr>
          <p:cNvPr id="280" name="Imagen 2"/>
          <p:cNvPicPr/>
          <p:nvPr/>
        </p:nvPicPr>
        <p:blipFill>
          <a:blip r:embed="rId2"/>
          <a:stretch/>
        </p:blipFill>
        <p:spPr>
          <a:xfrm>
            <a:off x="562708" y="576775"/>
            <a:ext cx="11113477" cy="576775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0" y="0"/>
            <a:ext cx="12192000" cy="8853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AR" sz="3200" b="1" u="sng" strike="noStrike" spc="-1" dirty="0">
                <a:latin typeface="Arial"/>
              </a:rPr>
              <a:t>Situación de la deuda por sector (privados, publico y organismos internacionales) en los últimos años:</a:t>
            </a:r>
          </a:p>
        </p:txBody>
      </p:sp>
      <p:pic>
        <p:nvPicPr>
          <p:cNvPr id="261" name="Imagen 1"/>
          <p:cNvPicPr/>
          <p:nvPr/>
        </p:nvPicPr>
        <p:blipFill>
          <a:blip r:embed="rId2"/>
          <a:srcRect l="37137" t="19877" r="9263" b="17800"/>
          <a:stretch/>
        </p:blipFill>
        <p:spPr>
          <a:xfrm>
            <a:off x="478302" y="885370"/>
            <a:ext cx="11240086" cy="54872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509760" y="449571"/>
            <a:ext cx="116822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200" b="1" u="sng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¿Que organismos componen la deuda y en que moneda? </a:t>
            </a:r>
            <a:endParaRPr lang="es-AR" sz="3200" b="1" u="sng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AR" sz="4400" b="0" strike="noStrike" spc="-1" dirty="0">
              <a:latin typeface="Arial"/>
            </a:endParaRPr>
          </a:p>
        </p:txBody>
      </p:sp>
      <p:pic>
        <p:nvPicPr>
          <p:cNvPr id="263" name="Imagen 3"/>
          <p:cNvPicPr/>
          <p:nvPr/>
        </p:nvPicPr>
        <p:blipFill>
          <a:blip r:embed="rId2"/>
          <a:srcRect l="11660" t="16403" r="13754" b="13214"/>
          <a:stretch/>
        </p:blipFill>
        <p:spPr>
          <a:xfrm>
            <a:off x="509760" y="449571"/>
            <a:ext cx="11172480" cy="5958858"/>
          </a:xfrm>
          <a:prstGeom prst="rect">
            <a:avLst/>
          </a:prstGeom>
          <a:ln>
            <a:noFill/>
          </a:ln>
        </p:spPr>
      </p:pic>
      <p:sp>
        <p:nvSpPr>
          <p:cNvPr id="264" name="CustomShape 2"/>
          <p:cNvSpPr/>
          <p:nvPr/>
        </p:nvSpPr>
        <p:spPr>
          <a:xfrm>
            <a:off x="0" y="6520900"/>
            <a:ext cx="1219200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ºLa</a:t>
            </a:r>
            <a:r>
              <a:rPr lang="es-E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deuda del gobierno con el sector publico es dentro de los organismos públicos del Estado. No corresponde a particulares.</a:t>
            </a:r>
            <a:endParaRPr lang="es-AR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835413" y="1395000"/>
            <a:ext cx="10972440" cy="4039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rmAutofit fontScale="81000" lnSpcReduction="10000"/>
          </a:bodyPr>
          <a:lstStyle/>
          <a:p>
            <a:r>
              <a:rPr lang="es-AR" sz="778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Algunas aclaraciones conceptuales y técnicas para la lectura de los cuadros siguientes</a:t>
            </a:r>
            <a:br>
              <a:rPr dirty="0"/>
            </a:br>
            <a:endParaRPr lang="es-AR" sz="7780" b="0" strike="noStrike" spc="-1" dirty="0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561600" y="4731840"/>
            <a:ext cx="10963800" cy="1406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es-AR" sz="3600" b="1" strike="noStrike" spc="-1">
              <a:solidFill>
                <a:srgbClr val="DBF5F9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608400" y="225083"/>
            <a:ext cx="9238985" cy="9873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rmAutofit/>
          </a:bodyPr>
          <a:lstStyle/>
          <a:p>
            <a:r>
              <a:rPr lang="es-AR" sz="4400" b="1" u="sng" spc="-1" dirty="0">
                <a:latin typeface="Calibri" panose="020F0502020204030204" pitchFamily="34" charset="0"/>
                <a:cs typeface="Calibri" panose="020F0502020204030204" pitchFamily="34" charset="0"/>
              </a:rPr>
              <a:t>Sobre los bonos:</a:t>
            </a:r>
            <a:endParaRPr lang="es-AR" sz="4400" b="1" u="sng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8" name="TextShape 2"/>
          <p:cNvSpPr txBox="1"/>
          <p:nvPr/>
        </p:nvSpPr>
        <p:spPr>
          <a:xfrm>
            <a:off x="811600" y="1785223"/>
            <a:ext cx="10912680" cy="423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4000"/>
          </a:bodyPr>
          <a:lstStyle/>
          <a:p>
            <a:pPr marL="432000" indent="-324000">
              <a:spcAft>
                <a:spcPts val="1276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s-AR" sz="2910" b="0" strike="noStrike" spc="-1" dirty="0">
                <a:latin typeface="Source Sans Pro"/>
              </a:rPr>
              <a:t>Bonos ley nueva york: Están sometidos a las normativas del Estado de Nueva York (USA)</a:t>
            </a:r>
          </a:p>
          <a:p>
            <a:pPr marL="432000" indent="-324000">
              <a:spcAft>
                <a:spcPts val="1276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s-AR" sz="2910" b="0" strike="noStrike" spc="-1" dirty="0">
                <a:latin typeface="Source Sans Pro"/>
              </a:rPr>
              <a:t>Bonos ley Argentina: Bajo nuestras normas.</a:t>
            </a:r>
          </a:p>
          <a:p>
            <a:pPr marL="432000" indent="-324000">
              <a:spcAft>
                <a:spcPts val="1276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s-AR" sz="2910" b="0" strike="noStrike" spc="-1" dirty="0">
                <a:latin typeface="Source Sans Pro"/>
              </a:rPr>
              <a:t>Bonos anteriores 2015, no tienen cláusula de default</a:t>
            </a:r>
          </a:p>
          <a:p>
            <a:pPr marL="432000" indent="-324000">
              <a:spcAft>
                <a:spcPts val="1276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s-AR" sz="2910" b="0" strike="noStrike" spc="-1" dirty="0">
                <a:latin typeface="Source Sans Pro"/>
              </a:rPr>
              <a:t>Bonos posteriores 2015, tienen cláusula de default, si acuerda el 75% el 25% restante lo tiene que aceptar.</a:t>
            </a:r>
          </a:p>
          <a:p>
            <a:pPr marL="432000" indent="-324000">
              <a:spcAft>
                <a:spcPts val="1276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s-AR" sz="2910" b="0" strike="noStrike" spc="-1" dirty="0">
                <a:latin typeface="Source Sans Pro"/>
              </a:rPr>
              <a:t>Deuda en poder del Sector Público: Están en poder de organismos nacionales como el ANSES (la mayoría)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608400" y="138828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rmAutofit/>
          </a:bodyPr>
          <a:lstStyle/>
          <a:p>
            <a:r>
              <a:rPr lang="es-AR" sz="4400" b="1" u="sng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Sobre los indicadores:</a:t>
            </a:r>
          </a:p>
        </p:txBody>
      </p:sp>
      <p:sp>
        <p:nvSpPr>
          <p:cNvPr id="270" name="TextShape 2"/>
          <p:cNvSpPr txBox="1"/>
          <p:nvPr/>
        </p:nvSpPr>
        <p:spPr>
          <a:xfrm>
            <a:off x="608400" y="1741680"/>
            <a:ext cx="10912680" cy="423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4000" lnSpcReduction="10000"/>
          </a:bodyPr>
          <a:lstStyle/>
          <a:p>
            <a:pPr marL="432000" indent="-324000">
              <a:spcAft>
                <a:spcPts val="1276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s-AR" sz="2910" b="0" strike="noStrike" spc="-1" dirty="0">
                <a:latin typeface="Source Sans Pro"/>
              </a:rPr>
              <a:t>Normalmente se utiliza el de Deuda /PIB lo cual tiene un sentido relativo pues la deuda en divisas no se puede pagar con los pesos del PIB y si con lo que resta de divisas una ves que a las exportaciones le restamos las importaciones, el turismo, el giro de las utilidades al exterior y la fuga de capitales.</a:t>
            </a:r>
          </a:p>
          <a:p>
            <a:pPr marL="432000" indent="-324000">
              <a:spcAft>
                <a:spcPts val="1276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s-AR" sz="2910" b="0" strike="noStrike" spc="-1" dirty="0">
                <a:latin typeface="Source Sans Pro"/>
              </a:rPr>
              <a:t>Razón por la cual el indicador Deuda/Exportaciones es más representativo. Notar en la decima diapositiva, columna años de exportación que la deuda con no residentes en el países  es de 1 año y casi 3 meses de las exportaciones anuales y que la deuda en divisas es de 2,6 de la exportaciones.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608400" y="1741680"/>
            <a:ext cx="10912680" cy="423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276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s-AR" sz="2910" b="0" strike="noStrike" spc="-1" dirty="0">
                <a:latin typeface="Source Sans Pro"/>
              </a:rPr>
              <a:t>Y que la deuda con los Organismos Financieros Internacionales (OFI) es 1 año y casi 2 meses.</a:t>
            </a:r>
          </a:p>
          <a:p>
            <a:pPr marL="432000" indent="-324000">
              <a:spcAft>
                <a:spcPts val="1276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s-AR" sz="2910" b="0" strike="noStrike" spc="-1" dirty="0">
                <a:latin typeface="Source Sans Pro"/>
              </a:rPr>
              <a:t>De modo que la deuda fundamental no esta con los privados sino con los OFI.</a:t>
            </a:r>
          </a:p>
          <a:p>
            <a:pPr marL="432000" indent="-324000">
              <a:spcAft>
                <a:spcPts val="1276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s-AR" sz="2910" b="0" strike="noStrike" spc="-1" dirty="0">
                <a:latin typeface="Source Sans Pro"/>
              </a:rPr>
              <a:t>Y hay la otra parte importante son con …</a:t>
            </a:r>
          </a:p>
          <a:p>
            <a:pPr marL="108000">
              <a:spcAft>
                <a:spcPts val="1276"/>
              </a:spcAft>
              <a:buClr>
                <a:srgbClr val="04617B"/>
              </a:buClr>
              <a:buSzPct val="45000"/>
            </a:pPr>
            <a:r>
              <a:rPr lang="es-AR" sz="2910" b="0" strike="noStrike" spc="-1" dirty="0">
                <a:latin typeface="Source Sans Pro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608400" y="1098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rmAutofit/>
          </a:bodyPr>
          <a:lstStyle/>
          <a:p>
            <a:endParaRPr lang="es-AR" sz="584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668160" y="1254600"/>
            <a:ext cx="10912680" cy="423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276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s-AR" sz="2910" b="0" strike="noStrike" spc="-1" dirty="0">
                <a:latin typeface="Source Sans Pro"/>
              </a:rPr>
              <a:t>Si adivinó:</a:t>
            </a:r>
          </a:p>
          <a:p>
            <a:pPr marL="108000">
              <a:spcAft>
                <a:spcPts val="1276"/>
              </a:spcAft>
              <a:buClr>
                <a:srgbClr val="04617B"/>
              </a:buClr>
              <a:buSzPct val="45000"/>
            </a:pPr>
            <a:r>
              <a:rPr lang="es-AR" sz="2910" b="0" strike="noStrike" spc="-1" dirty="0">
                <a:latin typeface="Source Sans Pro"/>
              </a:rPr>
              <a:t>ARGENTINOS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706200" y="3618858"/>
            <a:ext cx="11485800" cy="25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400" b="0" u="sng" strike="noStrike" spc="-1" dirty="0">
                <a:solidFill>
                  <a:srgbClr val="000000"/>
                </a:solidFill>
                <a:uFillTx/>
                <a:latin typeface="Calibri"/>
              </a:rPr>
              <a:t>TIPO DE MONEDA: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                                                            </a:t>
            </a:r>
            <a:r>
              <a:rPr lang="es-ES" sz="2400" b="0" u="sng" strike="noStrike" spc="-1" dirty="0">
                <a:solidFill>
                  <a:srgbClr val="000000"/>
                </a:solidFill>
                <a:uFillTx/>
                <a:latin typeface="Calibri"/>
              </a:rPr>
              <a:t>TIPO DE INSTRUMENTO: </a:t>
            </a:r>
            <a:endParaRPr lang="es-AR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DOLARES: U$D 81.498 (69,6%)                   1. TITULOS PUBLICOS: U$D 104.816 (89,9%)</a:t>
            </a:r>
            <a:endParaRPr lang="es-AR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PESOS CER: U$D 17.489 (15%)                    2. LETROS DEL TESORO: U$D 10.377 (8,9%)</a:t>
            </a:r>
            <a:endParaRPr lang="es-AR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PESOS: U$D 17.256 (14,8%)                        3. OTROS: U$D 1166 (1%)</a:t>
            </a:r>
            <a:endParaRPr lang="es-AR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DÓLAR LINKED: U$D 583 (0,5%)                 4. PRESTAMOS GARANTIZADOS: U$D 233</a:t>
            </a:r>
            <a:endParaRPr lang="es-A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A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AR" sz="2400" b="0" strike="noStrike" spc="-1" dirty="0">
              <a:latin typeface="Arial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706200" y="679902"/>
            <a:ext cx="11189880" cy="2088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4400" b="1" u="sng" strike="noStrike" spc="-1" dirty="0">
                <a:solidFill>
                  <a:srgbClr val="000000"/>
                </a:solidFill>
                <a:latin typeface="Calibri"/>
              </a:rPr>
              <a:t>Composición de la deuda de la administración publica con el sector publico: tipo de moneda e instrumento:</a:t>
            </a:r>
            <a:endParaRPr lang="es-ES" sz="4400" b="1" u="sng" strike="noStrike" spc="-1" dirty="0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3322</TotalTime>
  <Words>460</Words>
  <Application>Microsoft Office PowerPoint</Application>
  <PresentationFormat>Panorámica</PresentationFormat>
  <Paragraphs>28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Source Sans Pro</vt:lpstr>
      <vt:lpstr>Source Sans Pro Light</vt:lpstr>
      <vt:lpstr>Trebuchet MS</vt:lpstr>
      <vt:lpstr>Wingdings</vt:lpstr>
      <vt:lpstr>Orgánico</vt:lpstr>
      <vt:lpstr>Microsoft Excel 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Gamall</dc:creator>
  <dc:description/>
  <cp:lastModifiedBy>Facu</cp:lastModifiedBy>
  <cp:revision>43</cp:revision>
  <dcterms:created xsi:type="dcterms:W3CDTF">2020-03-11T17:56:04Z</dcterms:created>
  <dcterms:modified xsi:type="dcterms:W3CDTF">2020-03-27T23:10:22Z</dcterms:modified>
  <dc:language>es-AR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